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sldIdLst>
    <p:sldId id="256" r:id="rId2"/>
    <p:sldId id="258" r:id="rId3"/>
    <p:sldId id="261" r:id="rId4"/>
    <p:sldId id="322" r:id="rId5"/>
    <p:sldId id="278" r:id="rId6"/>
    <p:sldId id="284" r:id="rId7"/>
    <p:sldId id="285" r:id="rId8"/>
    <p:sldId id="279" r:id="rId9"/>
    <p:sldId id="280" r:id="rId10"/>
    <p:sldId id="281" r:id="rId11"/>
    <p:sldId id="282" r:id="rId12"/>
    <p:sldId id="283" r:id="rId13"/>
    <p:sldId id="301" r:id="rId14"/>
    <p:sldId id="286" r:id="rId15"/>
    <p:sldId id="287" r:id="rId16"/>
    <p:sldId id="288" r:id="rId17"/>
    <p:sldId id="302" r:id="rId18"/>
    <p:sldId id="289" r:id="rId19"/>
    <p:sldId id="297" r:id="rId20"/>
    <p:sldId id="298" r:id="rId21"/>
    <p:sldId id="299" r:id="rId22"/>
    <p:sldId id="300" r:id="rId23"/>
    <p:sldId id="296" r:id="rId24"/>
    <p:sldId id="306" r:id="rId25"/>
    <p:sldId id="304" r:id="rId26"/>
    <p:sldId id="305" r:id="rId27"/>
    <p:sldId id="303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8" r:id="rId36"/>
    <p:sldId id="314" r:id="rId37"/>
    <p:sldId id="316" r:id="rId38"/>
    <p:sldId id="317" r:id="rId39"/>
    <p:sldId id="315" r:id="rId40"/>
    <p:sldId id="319" r:id="rId41"/>
    <p:sldId id="320" r:id="rId42"/>
    <p:sldId id="340" r:id="rId43"/>
    <p:sldId id="342" r:id="rId44"/>
    <p:sldId id="343" r:id="rId45"/>
    <p:sldId id="341" r:id="rId46"/>
    <p:sldId id="344" r:id="rId47"/>
    <p:sldId id="333" r:id="rId48"/>
    <p:sldId id="323" r:id="rId49"/>
    <p:sldId id="330" r:id="rId50"/>
    <p:sldId id="325" r:id="rId51"/>
    <p:sldId id="326" r:id="rId52"/>
    <p:sldId id="327" r:id="rId53"/>
    <p:sldId id="329" r:id="rId54"/>
    <p:sldId id="328" r:id="rId55"/>
    <p:sldId id="334" r:id="rId56"/>
    <p:sldId id="335" r:id="rId57"/>
    <p:sldId id="336" r:id="rId58"/>
    <p:sldId id="337" r:id="rId59"/>
    <p:sldId id="338" r:id="rId60"/>
    <p:sldId id="339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51"/>
    <a:srgbClr val="2B5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4"/>
    <p:restoredTop sz="92493"/>
  </p:normalViewPr>
  <p:slideViewPr>
    <p:cSldViewPr snapToGrid="0">
      <p:cViewPr>
        <p:scale>
          <a:sx n="120" d="100"/>
          <a:sy n="120" d="100"/>
        </p:scale>
        <p:origin x="-1080" y="-2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80BA-32EB-F69A-55FB-B549CDBB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36343-8404-8122-2D40-DE6441530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0ABB9-6F27-4EB4-39B2-F200AB376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D781-C950-4F09-4111-752CC90CF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437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90F0-730A-84E1-9ECF-39B1C603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53AA3-61D8-39EC-C9C9-3CC009307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51343-26DC-432E-D258-E5ED5E968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96D6-1766-36F4-3C0E-2A2F33DA8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56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2E8F4-5260-4A32-A3AB-DAFC1F0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7C436-BE97-2C26-B58F-895197068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A706B-EFEC-2898-D43D-5143430B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4738A-717F-9DEF-29D1-8CA52008E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43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16CC-39C3-EC99-17AF-5563FAAF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7AB9C-76A0-E3B4-0C61-27CC2183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6F031-DF31-BD4A-A17C-4A17CBD1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EB203-230D-2CE0-5741-4F4205617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2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053D8-E417-2F39-6936-88D6EB8D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B390A-5404-5A46-E965-029496817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21760-7F79-546C-7350-C4C66B29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CFBC1-26B2-B66B-171D-79B5A03B2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55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37B3-C6FF-9146-60D2-B651C998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7C378-DF58-042A-46D2-A0E1D6675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F591C-61B5-0987-55B3-6767363B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7E1BD-CAFA-8605-8593-CC8972B9D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906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A117-58B6-B186-3321-12C86C8A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7F09C-4277-54A6-FAF5-C653C78F6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1B2CB-0659-57BA-27AB-675E03770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6B503-5CE2-DE37-C7EE-79C8FC702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76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227F-35C4-8379-B252-0B15F6C2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E5853-448B-5621-6173-A219251C2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BF541-7B81-0085-C919-6814053A2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321C-AF4B-423A-9144-B52941B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67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4DC0-BE5C-1EA0-EBD9-95513DF8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8D86B-66F2-B8B7-C0FA-8447F63C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5DECA-5ACF-4BF7-B20C-751DC203A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4C604-FD34-69F4-0524-0E7ECDDC6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7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61A1-80E6-EC83-A891-3935BC61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D89F4-14C1-CCD0-45D9-80414AD5B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48D05-6F7E-0B6F-64C9-9E5EB151E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39FA2-E4AE-F2C4-5EC7-0C5C7929A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5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Mario – add new Component -&gt; Physics -&gt; Circle Collider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53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3EC6-D514-16EA-9CA9-EFAB3986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9F678-4F6A-5D9C-2906-E89E3390D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43EBA-8543-F9C7-0D2D-278761325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3A685-7BD7-FAE7-1EBC-05D94CE89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458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F213-CB19-0B23-FB57-098D9FCE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4C451-133A-579C-2FA3-91F97758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C064F-0F62-B91B-8B90-D1769C7D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9F2A4-995D-BA77-92BA-6440450DA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39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0ED4-0CCC-F85C-226B-8EE6C775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0DD12-1B2E-8C2A-355E-0D946912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1A6F2-A7A4-D626-F4EE-8E9272E3F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B8600-CA28-F654-A4B7-1C493591A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887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B0F7-406C-87CC-3B67-1CD3A8FF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01261-E89A-8A9B-CF07-AAD2F33F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516F1-232E-0317-9F80-22F4DADEF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594D-7AEF-FE53-CA38-D819F52D0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472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D90D9-FB19-0690-8871-DF8DDCEAE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1F0BA-0356-C789-CDAA-470D45E2E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839862-53BC-8053-B1A4-13212143B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D80B-54B2-EC73-F17A-CB93CA1C5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855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9E76-A10A-A4A2-F582-74923108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E03BE-088E-6CBB-DB57-DDF39947C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B2092-7F11-76C3-FA81-4A1AA4612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9466-47C0-8305-5D4D-E97EBE96F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427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03E62-8C03-272B-EAC3-29FD2F227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B8363-8B71-08C5-6F70-8F62E8AFE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767B81-7806-E3EC-4A0E-A1E8C0AB2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F707D-6191-125A-C30D-227CE4730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2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8CC6-0852-8675-5202-6B6308713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650F3-0D67-BFD9-EEA6-ADDFC5B24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75DA5-6607-E6CA-39F1-DCC7AD59F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E52E-7E03-F063-97FE-24E6731A5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476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28451-5DD0-4908-08E2-2B2FBA798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9A4A05-D71E-8A1A-2D9C-17239499E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94C25-FDC7-C01F-9A4D-52E4F296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63B71-321C-166D-FA74-F122D22D8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351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082DB-3921-A57F-2584-7C4C1D7C4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78365C-36EC-0425-ADFE-9406F2C7B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942F0-2687-04C4-4FEB-FA1BFB6B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B6A67-A93B-6E8D-FCCC-71A4C5BD0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8B36-B4BE-A895-F5A2-478BD321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685DA-A614-FAD9-91BF-DB8E8F84C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E638-FC4C-BE6F-FF3E-F2F4ED8B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Block – add new Component -&gt; Physics -&gt; Box Collider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DD34-049F-67A1-F5A8-FF85B4518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449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F5936-B76F-0F9D-0994-D54D6410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C26EE-48AC-62C8-0C0B-C8F27A605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8540E-AC20-E382-7A04-8013E6889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2F10F-B6FA-1DBD-289F-7BB58C7F2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5E7E-186D-F80F-3234-BBFD4EEE8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941FF-E775-485D-3D13-9D3DD7AF9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609C9-07AB-EB04-B96F-22A0E1E2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BBD0-FEB8-9589-CAC9-0C3E40BC9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8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4034-64A1-CDF9-D0C4-D4642152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94BC57-3858-8C0A-F710-9E5C13980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45EF5-B6CE-3F86-11F1-0DBE1295E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D0AA4-6F53-AB55-F6D0-6C89293C7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470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F04F3-6471-92B9-A944-86E3CC427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47F92-5463-087B-FE28-8F54F909C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FD66D-F750-DDD0-0F38-DB4125AD8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D149D-125A-31A8-BE32-DF52C3B4B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485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8B195-6B8A-D9AB-CF89-39532CD5C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0B5E4-1545-666A-4418-16FAE4FDA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B91C6-94CF-CF98-1C2A-478B43768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3D17A-7D3F-F2A3-600C-1355F53FC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234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BCCF-DA8F-2C3A-2A34-E6DB62A42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E86D1-72F4-A618-F9A6-397F7026C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8AAD22-31D6-D06A-6C90-7FB4A82BA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5644A-B325-9494-29A5-E14E9CD48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274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35611-7B4F-DAD3-D8D4-241688EB5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2FB3F-A7BE-0E8D-8410-2B7975EE1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358885-74BF-FA07-6265-80C11A237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5CE3C-A5B0-7736-4B85-B54ADFC87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34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0FA99-A8A1-7117-8085-8ACCDD908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30787-9D25-3689-FE63-0D71E11C8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D5352-72BB-930C-E455-89A00B0E0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2A29-5758-1952-8B91-257650811E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745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ACBF-FE51-EC0B-B4BE-0355E3F2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32A43-D7C1-0E6D-0F27-9A52E5241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5782F-B4A3-6908-F72D-6D5D535C6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6D292-7960-34ED-CCB1-983567BF2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58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F8B7-DDDC-D593-14C8-9D2235A3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766C-10ED-2442-33B9-EE3CAC6C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A0268-4C6F-AC72-7B68-A335BFE5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AB29-3FC5-084A-0939-38193B4FC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4DD3-29A5-3E24-C154-729CB03F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C3B82-0646-F263-423C-7968DF83C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19790-903A-59CB-99DD-EAEABBE6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016B0-F57A-5B14-36BC-BB3AC12FD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0927-7399-40E1-AA06-60315308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1E7C2-1E7E-0343-76C3-DF9E7031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5B2C-4DBF-447C-0E2C-859C9BBA1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9F7E-445E-B4F7-9C65-F20913FA6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9679-237C-E28F-BC59-8D1D87AA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60E61-6372-0330-6F47-D29456D4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16801-9C76-FD89-3541-BF636C315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6A93-F4C2-A352-C767-B25CD1AC8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9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8AA5-5FFA-FB59-4EA7-092E22FF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BBD97-2006-2FF9-B1C0-5828B3C22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2D188-2F3B-683F-0B26-F02BB11CD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55E92-6968-F117-3FA2-7B9324249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02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BE00-B16B-ECAD-36EA-772143A5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F56DF-8889-CE68-9716-92B54C66D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7FA82-93DA-C460-0CFE-634C9AA57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F81BB-A591-ED6D-737A-984531F2F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8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7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9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8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8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8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3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AD032-20D1-71CE-1C33-29044DF7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603-F05E-D483-2115-D566239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Tiled Draw Mode – 20 tiles wide x 2 high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E2E0D7-7E0C-C1AE-52B7-B64A80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4" y="1543405"/>
            <a:ext cx="11385390" cy="45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EEC9-4B37-DC0A-E46C-5D4106B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5A2-26C0-58CC-234C-106ADFFD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Unity – Select Tiled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10A481-E471-8D41-27FA-9F19A564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38481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A43C56-439C-45F4-B21D-0E4B9374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078937"/>
            <a:ext cx="7772400" cy="3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7D93-2334-A21F-098F-E9C461B2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B0F-781E-2E30-8A31-F676AEE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Level Design</a:t>
            </a:r>
          </a:p>
        </p:txBody>
      </p:sp>
      <p:pic>
        <p:nvPicPr>
          <p:cNvPr id="5" name="Picture 4" descr="A video game with a red brick wall and a red person and a cloud&#10;&#10;Description automatically generated with medium confidence">
            <a:extLst>
              <a:ext uri="{FF2B5EF4-FFF2-40B4-BE49-F238E27FC236}">
                <a16:creationId xmlns:a16="http://schemas.microsoft.com/office/drawing/2014/main" id="{43362F53-2B9D-C06B-7C24-9BDDA841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1124"/>
            <a:ext cx="7772400" cy="40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857B-51C7-2C5E-A45A-1C8D946C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880B-65E2-10E8-DC3D-0DF051D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D931-2495-A729-5AF4-E5B87C87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5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5E34-6462-5DE2-CF7F-F2ECA789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EA8-0247-61D5-2F1D-8CA786E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0B527C-0236-9BE2-1126-BEFB1796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5" y="1378098"/>
            <a:ext cx="8390054" cy="4101804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9B2D74-FA91-E34C-E8D9-8E3A92D4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87"/>
          <a:stretch/>
        </p:blipFill>
        <p:spPr>
          <a:xfrm>
            <a:off x="8128107" y="1690688"/>
            <a:ext cx="4063893" cy="51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982FB-CEC0-17CB-4F25-B4B5F82E3AE3}"/>
              </a:ext>
            </a:extLst>
          </p:cNvPr>
          <p:cNvSpPr txBox="1"/>
          <p:nvPr/>
        </p:nvSpPr>
        <p:spPr>
          <a:xfrm>
            <a:off x="9431902" y="6515176"/>
            <a:ext cx="849522" cy="261610"/>
          </a:xfrm>
          <a:prstGeom prst="rect">
            <a:avLst/>
          </a:prstGeom>
          <a:solidFill>
            <a:srgbClr val="2B5D86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83537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641B-A5A2-156D-AA1A-39CC32EE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5702-D673-E907-9CC2-4333A58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7941B4-F2F4-6827-538A-83348DA1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0"/>
            <a:ext cx="9097539" cy="68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5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09E6-6E85-010F-8BDA-E1A2FAA8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49DA-A304-DAA9-11AD-24AE946C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8" name="Picture 7" descr="A video game with a person standing on a wall&#10;&#10;Description automatically generated">
            <a:extLst>
              <a:ext uri="{FF2B5EF4-FFF2-40B4-BE49-F238E27FC236}">
                <a16:creationId xmlns:a16="http://schemas.microsoft.com/office/drawing/2014/main" id="{5099112A-D60E-D280-78DE-802F2207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9"/>
          <a:stretch/>
        </p:blipFill>
        <p:spPr>
          <a:xfrm>
            <a:off x="3183037" y="3817967"/>
            <a:ext cx="8867105" cy="3138407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1F7A29-B656-8964-C9A4-60B5F760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5"/>
          <a:stretch/>
        </p:blipFill>
        <p:spPr>
          <a:xfrm>
            <a:off x="838200" y="1474328"/>
            <a:ext cx="1979766" cy="31642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D32B4C-9F0A-5C5E-9423-F68C0A764440}"/>
              </a:ext>
            </a:extLst>
          </p:cNvPr>
          <p:cNvCxnSpPr>
            <a:cxnSpLocks/>
          </p:cNvCxnSpPr>
          <p:nvPr/>
        </p:nvCxnSpPr>
        <p:spPr>
          <a:xfrm flipH="1" flipV="1">
            <a:off x="1314988" y="1882569"/>
            <a:ext cx="1026190" cy="193539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4B09AE-6A0D-0EF2-ECBF-03F71607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89" y="1396246"/>
            <a:ext cx="439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6A39-6BD9-65FC-BC90-C66419A7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86B-6D2D-A9CC-42BF-719F3ABB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8E78-C701-845F-66F1-58503107E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09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6F5E-FE38-6964-6CCE-DC39A316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DA66-29B7-13C1-8837-3C991BAA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Mario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E48D-F7E3-76DF-EAF4-6EC4A8E0399D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Mario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Mario – add new Component -&gt; Physics -&gt; Circle Collider 2D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F28BD8-D6CE-A7A6-02AB-DBD5B616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8"/>
          <a:stretch/>
        </p:blipFill>
        <p:spPr>
          <a:xfrm>
            <a:off x="1062153" y="1479705"/>
            <a:ext cx="5981700" cy="457540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42B2E-505C-236B-0286-A458A71E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06" y="1479705"/>
            <a:ext cx="4406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BF5B-89C1-A988-DD85-FFB5357A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C56B-8074-458B-5C7A-2B3DEEE9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6D-4E58-963F-F13F-B784A1F28E4E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Block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Block – add new Component -&gt; Physics -&gt; Box Collider 2D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2A1355-7AD9-E1B7-715F-010B391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32" y="1431382"/>
            <a:ext cx="10200168" cy="46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25369"/>
            <a:ext cx="12142445" cy="1325563"/>
          </a:xfrm>
        </p:spPr>
        <p:txBody>
          <a:bodyPr/>
          <a:lstStyle/>
          <a:p>
            <a:r>
              <a:rPr lang="en-GB" dirty="0"/>
              <a:t>What are the characteristics of Super Mario Bros?</a:t>
            </a:r>
          </a:p>
        </p:txBody>
      </p:sp>
      <p:pic>
        <p:nvPicPr>
          <p:cNvPr id="5" name="Picture 4" descr="A video game screen with a person in a red suit&#10;&#10;Description automatically generated">
            <a:extLst>
              <a:ext uri="{FF2B5EF4-FFF2-40B4-BE49-F238E27FC236}">
                <a16:creationId xmlns:a16="http://schemas.microsoft.com/office/drawing/2014/main" id="{33A32039-1699-580D-BC2D-DB307257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3" y="1405717"/>
            <a:ext cx="5983853" cy="52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6638-2B73-3D5B-2525-F8CB974C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A269-A6F1-560A-1D6D-651FD18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Collision text – for visual cues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C771-8CCC-D386-333A-D6C119A33D5F}"/>
              </a:ext>
            </a:extLst>
          </p:cNvPr>
          <p:cNvSpPr txBox="1"/>
          <p:nvPr/>
        </p:nvSpPr>
        <p:spPr>
          <a:xfrm>
            <a:off x="2544951" y="6211669"/>
            <a:ext cx="710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GameObject</a:t>
            </a:r>
            <a:r>
              <a:rPr lang="en-GB" dirty="0"/>
              <a:t> -&gt; UI -&gt; Text - </a:t>
            </a:r>
            <a:r>
              <a:rPr lang="en-GB" dirty="0" err="1"/>
              <a:t>TextMeshPro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D1974F-EC29-3F49-26A5-68096D76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1" y="1663566"/>
            <a:ext cx="6502400" cy="425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21BF24-C46B-CF47-6E1F-1C66A75D281E}"/>
              </a:ext>
            </a:extLst>
          </p:cNvPr>
          <p:cNvSpPr/>
          <p:nvPr/>
        </p:nvSpPr>
        <p:spPr>
          <a:xfrm>
            <a:off x="4067171" y="4958576"/>
            <a:ext cx="2767980" cy="323385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E28986E2-B2A5-B411-EB2A-92AFCB68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46" y="2707923"/>
            <a:ext cx="436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BD9B-70FC-1887-D67C-174AAB5C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4936-71F2-4775-E47F-6A3C8DC7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Collision code in our C# Script - for visual cues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8D5F160-62A5-6DB9-B65B-A9502D16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88" y="4545631"/>
            <a:ext cx="7772400" cy="168806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EAC3B3-777B-1B75-45CB-078BA43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97" y="1696486"/>
            <a:ext cx="5194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7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30A40-C932-B536-1EAC-15AA81DA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059D-579F-4A16-AFD1-009F587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Update parameters in the Inspector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DA6E93-8239-63AA-A0DB-CC0AA50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9" y="1403135"/>
            <a:ext cx="4533900" cy="61595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C238E0-978E-478D-060A-1F8CD5B2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23" y="1422400"/>
            <a:ext cx="1943100" cy="20066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27B03-2D5B-153C-8B6C-69E8B8A54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735" y="3538672"/>
            <a:ext cx="4445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77EEA-7FC0-93F8-5321-623F039E9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835" y="5235037"/>
            <a:ext cx="4406900" cy="1231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A9679-1EF3-AB68-A9CF-4A4F3674B0EA}"/>
              </a:ext>
            </a:extLst>
          </p:cNvPr>
          <p:cNvCxnSpPr>
            <a:cxnSpLocks/>
          </p:cNvCxnSpPr>
          <p:nvPr/>
        </p:nvCxnSpPr>
        <p:spPr>
          <a:xfrm>
            <a:off x="8986649" y="4466202"/>
            <a:ext cx="0" cy="1578137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81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BBC4-8BB0-B62D-4B24-C0E771CD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1BA4-41DE-9C1E-ECD1-4F9EDBA8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Change the </a:t>
            </a:r>
            <a:r>
              <a:rPr lang="en-GB" dirty="0" err="1"/>
              <a:t>TextMesh.text</a:t>
            </a:r>
            <a:r>
              <a:rPr lang="en-GB" dirty="0"/>
              <a:t> upon collision!</a:t>
            </a:r>
          </a:p>
        </p:txBody>
      </p:sp>
      <p:pic>
        <p:nvPicPr>
          <p:cNvPr id="5" name="Picture 4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3FA43E80-7086-C4D3-F682-8C1D1425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0" y="2018741"/>
            <a:ext cx="10417840" cy="37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7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7C3A-4B62-EF08-105B-8D9D2561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AE36-FB7D-202A-3761-D7072C97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4224-9318-1748-4CAD-B637DB6B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057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33DE-0185-55F9-D0BF-A21FE7C0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98EF-B8D4-C537-01A7-6D165B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647A72-E96C-375B-35D5-ECBA18CE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3" y="0"/>
            <a:ext cx="41148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8151FD-0715-7D28-F3AE-37299D69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" y="3162730"/>
            <a:ext cx="7772400" cy="132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7B775-6143-9EA7-F889-5DEBEC0BF392}"/>
              </a:ext>
            </a:extLst>
          </p:cNvPr>
          <p:cNvSpPr txBox="1"/>
          <p:nvPr/>
        </p:nvSpPr>
        <p:spPr>
          <a:xfrm>
            <a:off x="1079795" y="1686480"/>
            <a:ext cx="5454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Start by setting Mario’s </a:t>
            </a:r>
            <a:r>
              <a:rPr lang="en-GB" dirty="0" err="1"/>
              <a:t>RigidBody</a:t>
            </a:r>
            <a:r>
              <a:rPr lang="en-GB" dirty="0"/>
              <a:t> 2D Gravity to a low value &gt; 0 but &lt; 1 so you can check whether he falls through the floor or not…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995AB-F0A8-55C6-4A2D-C4630F1FAAAE}"/>
              </a:ext>
            </a:extLst>
          </p:cNvPr>
          <p:cNvSpPr txBox="1"/>
          <p:nvPr/>
        </p:nvSpPr>
        <p:spPr>
          <a:xfrm>
            <a:off x="926473" y="5778479"/>
            <a:ext cx="6079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Also make sure to ‘INCLUDE’ Ground tiles/layers you have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6B43AA-E666-6FD0-8542-B3C9025AB140}"/>
              </a:ext>
            </a:extLst>
          </p:cNvPr>
          <p:cNvCxnSpPr>
            <a:cxnSpLocks/>
          </p:cNvCxnSpPr>
          <p:nvPr/>
        </p:nvCxnSpPr>
        <p:spPr>
          <a:xfrm>
            <a:off x="6096000" y="221365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F16C1F-29C4-8FED-B442-14837E96E7F8}"/>
              </a:ext>
            </a:extLst>
          </p:cNvPr>
          <p:cNvCxnSpPr>
            <a:cxnSpLocks/>
          </p:cNvCxnSpPr>
          <p:nvPr/>
        </p:nvCxnSpPr>
        <p:spPr>
          <a:xfrm>
            <a:off x="6261410" y="6147811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99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3DEA-14E7-45EF-69E0-29DAB783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65E5-EDA2-DA95-9F1C-7AF73063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Check Ground tiles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EC39C3-7D68-A5C4-0399-FA8E4308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87"/>
          <a:stretch/>
        </p:blipFill>
        <p:spPr>
          <a:xfrm>
            <a:off x="180764" y="2873194"/>
            <a:ext cx="11884384" cy="308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D14CC-E082-D557-09E4-C99CADCFFE8E}"/>
              </a:ext>
            </a:extLst>
          </p:cNvPr>
          <p:cNvSpPr txBox="1"/>
          <p:nvPr/>
        </p:nvSpPr>
        <p:spPr>
          <a:xfrm>
            <a:off x="838200" y="1799012"/>
            <a:ext cx="460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Ground tiles should only need a Box Collider 2D – I didn’t need to include a </a:t>
            </a:r>
            <a:r>
              <a:rPr lang="en-GB" dirty="0" err="1"/>
              <a:t>RigidBody</a:t>
            </a:r>
            <a:r>
              <a:rPr lang="en-GB" dirty="0"/>
              <a:t> 2D here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DF1479-AE62-DC1A-5F9F-82504C525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48" y="1463494"/>
            <a:ext cx="439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3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34C22-23D7-B608-FA71-CA0F06FC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8BC5-63F0-42CF-C094-50A3C8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F7E6DB-0F25-0778-D666-C65B4D6B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" y="2208664"/>
            <a:ext cx="11677336" cy="45378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BFC65-7904-935E-C940-23FF02BD702F}"/>
              </a:ext>
            </a:extLst>
          </p:cNvPr>
          <p:cNvCxnSpPr>
            <a:cxnSpLocks/>
          </p:cNvCxnSpPr>
          <p:nvPr/>
        </p:nvCxnSpPr>
        <p:spPr>
          <a:xfrm>
            <a:off x="6096000" y="447757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9863E-3B7F-C416-AB0D-60A15A2520A9}"/>
              </a:ext>
            </a:extLst>
          </p:cNvPr>
          <p:cNvSpPr txBox="1"/>
          <p:nvPr/>
        </p:nvSpPr>
        <p:spPr>
          <a:xfrm>
            <a:off x="1004531" y="1690688"/>
            <a:ext cx="924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Mario doesn’t fall through the floor – then increase the Gravity Scale to 1 (or higher)</a:t>
            </a:r>
          </a:p>
        </p:txBody>
      </p:sp>
    </p:spTree>
    <p:extLst>
      <p:ext uri="{BB962C8B-B14F-4D97-AF65-F5344CB8AC3E}">
        <p14:creationId xmlns:p14="http://schemas.microsoft.com/office/powerpoint/2010/main" val="340316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CE8A-BCC7-8025-FA51-B0ED6317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4A2-4189-B9A0-D7FF-347DE7F5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E1912BF-BA71-CE7E-A928-31AB71B0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77" y="0"/>
            <a:ext cx="931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D99C2-4482-108D-B3CB-9B7AFF87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030B-AEBA-460E-AF1F-90B1CCA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56B8FBE-A1D4-1E36-456E-F5B530D2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0"/>
            <a:ext cx="9487829" cy="68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characteristics (requirements)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35" cy="3769264"/>
          </a:xfrm>
        </p:spPr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Gravity effect of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video game screen with a green pipe and a green hill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A19D62B5-C398-2690-5919-437A5DAC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35" y="1825625"/>
            <a:ext cx="4644128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171D-C251-82AF-E84C-8F024900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B85A-9A03-150A-4EDA-9A598D6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5A7709-2AC5-C602-27EB-9961752B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552626" y="1489211"/>
            <a:ext cx="3096863" cy="53687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808EBB-974C-A398-1CDC-48A72FFCD9F8}"/>
              </a:ext>
            </a:extLst>
          </p:cNvPr>
          <p:cNvCxnSpPr>
            <a:cxnSpLocks/>
          </p:cNvCxnSpPr>
          <p:nvPr/>
        </p:nvCxnSpPr>
        <p:spPr>
          <a:xfrm flipH="1" flipV="1">
            <a:off x="2599087" y="3303655"/>
            <a:ext cx="511539" cy="2331353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C887ED-E0E1-E922-D0FE-6FD6225A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963" y="2449202"/>
            <a:ext cx="6468029" cy="2510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B070D6-FE08-C5F8-F482-304C5CB61EB1}"/>
              </a:ext>
            </a:extLst>
          </p:cNvPr>
          <p:cNvSpPr/>
          <p:nvPr/>
        </p:nvSpPr>
        <p:spPr>
          <a:xfrm>
            <a:off x="5563892" y="3673333"/>
            <a:ext cx="6028840" cy="765002"/>
          </a:xfrm>
          <a:prstGeom prst="rect">
            <a:avLst/>
          </a:prstGeom>
          <a:noFill/>
          <a:ln w="603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7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DAE6-2B9D-0186-7C55-C905375E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31F-8A3E-AC55-EB68-5DEA38B4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06E5BD-2F79-4E31-48F9-145E370B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74" t="32641" r="36325" b="40261"/>
          <a:stretch/>
        </p:blipFill>
        <p:spPr>
          <a:xfrm>
            <a:off x="2062976" y="1400769"/>
            <a:ext cx="7228468" cy="2814405"/>
          </a:xfrm>
          <a:prstGeom prst="rect">
            <a:avLst/>
          </a:prstGeom>
        </p:spPr>
      </p:pic>
      <p:pic>
        <p:nvPicPr>
          <p:cNvPr id="10" name="Picture 9" descr="A video game screen with a video game character on top of a brick wall&#10;&#10;Description automatically generated">
            <a:extLst>
              <a:ext uri="{FF2B5EF4-FFF2-40B4-BE49-F238E27FC236}">
                <a16:creationId xmlns:a16="http://schemas.microsoft.com/office/drawing/2014/main" id="{B07E1AC8-9CC3-C7EE-1ECC-0947CE46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33"/>
          <a:stretch/>
        </p:blipFill>
        <p:spPr>
          <a:xfrm>
            <a:off x="2062976" y="4215174"/>
            <a:ext cx="7228468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BAB1-1E48-1D4F-0D2C-7412507F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1C9F-0EFC-1B1C-2D22-10FA073C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A6A0-496F-B84D-AFBC-77DAD130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Enemies (</a:t>
            </a:r>
            <a:r>
              <a:rPr lang="en-GB" b="1" dirty="0" err="1"/>
              <a:t>Goombas</a:t>
            </a:r>
            <a:r>
              <a:rPr lang="en-GB" b="1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3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F354A-A36B-B7C9-F2C4-F2F0247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CF18-10ED-3C0B-C282-F465655D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set pixel per unit for asset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A7127-2CDA-5BCE-552D-B6DB4A92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70" y="1463288"/>
            <a:ext cx="4381500" cy="3708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265132-3C53-A819-4457-B42A44B2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71" r="13585"/>
          <a:stretch/>
        </p:blipFill>
        <p:spPr>
          <a:xfrm>
            <a:off x="431413" y="1463288"/>
            <a:ext cx="6716519" cy="43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4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75815-D399-FB38-FC6A-C188AD611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9C22-A2ED-0470-4845-7C70BAE9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+ Block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859647-3D49-01C5-9FF5-815A71A3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1371089"/>
            <a:ext cx="4381500" cy="37084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2C18329-A447-D28F-BE63-3E4C2368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" y="2112072"/>
            <a:ext cx="7772400" cy="2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8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3CD0-890E-192C-5330-7A364353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F5F4-4DD4-4C8D-1CEC-A2A935C3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colliders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3768BF-A214-B40E-DEE1-624F1698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75" y="109077"/>
            <a:ext cx="3819324" cy="119561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C8B269D-59B0-9355-B1C0-E6F9AB2A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8419" y="2197013"/>
            <a:ext cx="7366700" cy="28125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DBC74C-1414-3C68-3A24-6044F9FA2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089" y="1304692"/>
            <a:ext cx="3809710" cy="53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9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D9DC9-31ED-F557-CDF5-676DFCF88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1F85-AB6C-FDE9-EAC7-0CBEB24C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C# Script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8824E4-50ED-DABF-1E12-653C61BE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7717"/>
            <a:ext cx="664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CF61C-D955-2E85-D689-17BFC14B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8D0D-E796-9343-515D-B5664611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2A84975-1A76-74C4-3651-2ABDFCDB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319672" cy="63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1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0CA1A-725A-482D-67CB-2194932A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FD4F-9DF4-B07E-C1BA-9F16278A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E872DC4-8347-9B64-DED6-2F5D16D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1"/>
            <a:ext cx="10909349" cy="67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C4FA-8E74-0509-5B25-E9288B09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DFEF-686D-C3C8-F256-27FB38D1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script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AF806E-EA9E-5539-D24F-8A614F8D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97" y="1431693"/>
            <a:ext cx="5130800" cy="2946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4D89C9-0924-7092-0FF4-A30F065C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441361"/>
            <a:ext cx="2032000" cy="2006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E6BB22-8A98-07BD-5E78-4E09498FBD29}"/>
              </a:ext>
            </a:extLst>
          </p:cNvPr>
          <p:cNvCxnSpPr>
            <a:cxnSpLocks/>
          </p:cNvCxnSpPr>
          <p:nvPr/>
        </p:nvCxnSpPr>
        <p:spPr>
          <a:xfrm flipV="1">
            <a:off x="4575539" y="3244051"/>
            <a:ext cx="2605846" cy="22559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7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F068F-0763-C87B-C46A-B246BBC7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6131-DFC6-0C07-4A19-A306D57C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94ED-0C2B-712B-4040-169B03E1B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045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1413C-FEA4-E9AE-2301-30007E64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12E5-C3DC-B1B0-D117-076FF0CF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alternate direction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4C02CAD-478E-94AE-70C4-DD4B2493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94"/>
          <a:stretch/>
        </p:blipFill>
        <p:spPr>
          <a:xfrm>
            <a:off x="2033703" y="1326996"/>
            <a:ext cx="7772400" cy="2699910"/>
          </a:xfrm>
          <a:prstGeom prst="rect">
            <a:avLst/>
          </a:prstGeom>
        </p:spPr>
      </p:pic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2A250BE2-278F-3700-E323-C6A005CA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04" b="-1"/>
          <a:stretch/>
        </p:blipFill>
        <p:spPr>
          <a:xfrm>
            <a:off x="2033703" y="4028459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7209-A2EB-83FF-6C20-F8110E321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E67-17F6-A38B-AAF4-7A78DFDF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1D4D-EF2F-220E-742B-9A9DB147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on </a:t>
            </a:r>
            <a:r>
              <a:rPr lang="en-GB" b="1" dirty="0" err="1"/>
              <a:t>Goombas</a:t>
            </a:r>
            <a:r>
              <a:rPr lang="en-GB" b="1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093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C137-A395-9721-CCA4-72DE8B56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E421-800A-48C3-AA36-420E73AC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r>
              <a:rPr lang="en-GB" dirty="0"/>
              <a:t> – set tags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92C0DC-61E7-9A1B-C8E1-FD092690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99879"/>
            <a:ext cx="10586255" cy="5092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B25455-4753-A4EB-09F3-832352BE0BB2}"/>
              </a:ext>
            </a:extLst>
          </p:cNvPr>
          <p:cNvSpPr/>
          <p:nvPr/>
        </p:nvSpPr>
        <p:spPr>
          <a:xfrm>
            <a:off x="7035508" y="2123139"/>
            <a:ext cx="2172287" cy="364880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050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21856-8EE8-80A7-C23F-5F3E0306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B581-A427-8AC2-E72A-C95E7DF2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r>
              <a:rPr lang="en-GB" dirty="0"/>
              <a:t> – modify the collision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1E8C147-D83B-8DF8-D6CD-C09B5DE9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052896" y="1345671"/>
            <a:ext cx="3096863" cy="536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613ED-B2F2-BA47-993C-060484B43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218" y="1345671"/>
            <a:ext cx="4381500" cy="506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DD807D-DD88-1453-E1A8-AEE08CCCDA3B}"/>
              </a:ext>
            </a:extLst>
          </p:cNvPr>
          <p:cNvSpPr/>
          <p:nvPr/>
        </p:nvSpPr>
        <p:spPr>
          <a:xfrm>
            <a:off x="5642643" y="1942386"/>
            <a:ext cx="2172287" cy="364880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DA8C-4972-9064-E8F0-ECC0DB6A8989}"/>
              </a:ext>
            </a:extLst>
          </p:cNvPr>
          <p:cNvSpPr/>
          <p:nvPr/>
        </p:nvSpPr>
        <p:spPr>
          <a:xfrm>
            <a:off x="3278312" y="5422605"/>
            <a:ext cx="871448" cy="1158948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041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3F6D9-7F5E-5E01-57A1-953F29A1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7EF6-01B9-EF9B-D5EF-0D6A35C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202ADF6-19A4-6341-6064-41E4F41E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71" y="-28288"/>
            <a:ext cx="9276301" cy="88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7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A4EAD-8A2E-2E12-E131-616B0658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4B78-F719-C968-C8D1-4211C034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endParaRPr lang="en-GB" dirty="0"/>
          </a:p>
        </p:txBody>
      </p:sp>
      <p:pic>
        <p:nvPicPr>
          <p:cNvPr id="6" name="Picture 5" descr="A video game with a couple of characters&#10;&#10;Description automatically generated with medium confidence">
            <a:extLst>
              <a:ext uri="{FF2B5EF4-FFF2-40B4-BE49-F238E27FC236}">
                <a16:creationId xmlns:a16="http://schemas.microsoft.com/office/drawing/2014/main" id="{4319870D-7160-E281-80A9-520A8882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1221858"/>
            <a:ext cx="7162800" cy="2819400"/>
          </a:xfrm>
          <a:prstGeom prst="rect">
            <a:avLst/>
          </a:prstGeom>
        </p:spPr>
      </p:pic>
      <p:pic>
        <p:nvPicPr>
          <p:cNvPr id="8" name="Picture 7" descr="A video game with a person and a block wall&#10;&#10;Description automatically generated with medium confidence">
            <a:extLst>
              <a:ext uri="{FF2B5EF4-FFF2-40B4-BE49-F238E27FC236}">
                <a16:creationId xmlns:a16="http://schemas.microsoft.com/office/drawing/2014/main" id="{4E3BD1B1-CC31-0543-1AA4-8B0A78440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792" r="3754"/>
          <a:stretch/>
        </p:blipFill>
        <p:spPr>
          <a:xfrm>
            <a:off x="2654300" y="4041258"/>
            <a:ext cx="7162800" cy="2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A7DC-6259-D07E-2366-109A69FF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2A77-584E-0B06-1494-A06DB0B2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D50B6-B245-05CA-CB4F-B0DCF7D7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84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470A0-5FB5-FB1C-9517-235E648D4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7A68-7499-6F96-0A9F-07118F5C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5646FD3-1881-324C-8A59-6918BFA1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3" y="2124641"/>
            <a:ext cx="4914900" cy="42545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D7AC35-0233-1556-0CD6-6D418D92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179" y="515821"/>
            <a:ext cx="6374788" cy="5977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B8A1A8-7D81-A82C-A3C8-93CA76F91918}"/>
              </a:ext>
            </a:extLst>
          </p:cNvPr>
          <p:cNvSpPr/>
          <p:nvPr/>
        </p:nvSpPr>
        <p:spPr>
          <a:xfrm>
            <a:off x="6065004" y="600277"/>
            <a:ext cx="3014546" cy="381135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983FD8-3DC0-046C-C0F2-3881DF71077D}"/>
              </a:ext>
            </a:extLst>
          </p:cNvPr>
          <p:cNvSpPr/>
          <p:nvPr/>
        </p:nvSpPr>
        <p:spPr>
          <a:xfrm>
            <a:off x="9079550" y="4797734"/>
            <a:ext cx="2606172" cy="347703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24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A5CA-D9AA-9A4D-02B2-248D8427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E120-930A-2F79-7725-A80C31DC0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9BCC2B3-A7BB-53EF-64A2-995237E8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4" y="1508609"/>
            <a:ext cx="6667500" cy="4584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097EAC-A72A-764F-4EA0-D992FD12AA61}"/>
              </a:ext>
            </a:extLst>
          </p:cNvPr>
          <p:cNvCxnSpPr>
            <a:cxnSpLocks/>
          </p:cNvCxnSpPr>
          <p:nvPr/>
        </p:nvCxnSpPr>
        <p:spPr>
          <a:xfrm flipH="1" flipV="1">
            <a:off x="1379349" y="2650209"/>
            <a:ext cx="4823512" cy="23697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65DBFEA-835E-DE21-1D61-EC51C1310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732" y="1508609"/>
            <a:ext cx="4987830" cy="30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80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64ED7-B476-02C3-7AC2-B69C77F2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7D42-4F97-E2F6-3345-FF6DA2A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DF3054-2CCC-FF52-9E2A-F1143A61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0"/>
          <a:stretch/>
        </p:blipFill>
        <p:spPr>
          <a:xfrm>
            <a:off x="-1" y="365125"/>
            <a:ext cx="7405931" cy="6375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DB4550-09D5-931A-DD0D-4D58572545A6}"/>
              </a:ext>
            </a:extLst>
          </p:cNvPr>
          <p:cNvSpPr/>
          <p:nvPr/>
        </p:nvSpPr>
        <p:spPr>
          <a:xfrm>
            <a:off x="4866467" y="5483027"/>
            <a:ext cx="2606172" cy="347703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DC88C9-BD9A-C155-5763-C930DB41C9EC}"/>
              </a:ext>
            </a:extLst>
          </p:cNvPr>
          <p:cNvSpPr/>
          <p:nvPr/>
        </p:nvSpPr>
        <p:spPr>
          <a:xfrm>
            <a:off x="175539" y="5441981"/>
            <a:ext cx="1017830" cy="1050894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8CD9FB-3489-5691-995E-FB56CBA924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66"/>
          <a:stretch/>
        </p:blipFill>
        <p:spPr>
          <a:xfrm>
            <a:off x="4961609" y="1255207"/>
            <a:ext cx="7230391" cy="39601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394B2C-AD0B-9EB6-4A4D-4B02BD40BEB3}"/>
              </a:ext>
            </a:extLst>
          </p:cNvPr>
          <p:cNvSpPr/>
          <p:nvPr/>
        </p:nvSpPr>
        <p:spPr>
          <a:xfrm>
            <a:off x="7472638" y="3164712"/>
            <a:ext cx="3577653" cy="1050827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00516-132A-B606-C095-472EF652D707}"/>
              </a:ext>
            </a:extLst>
          </p:cNvPr>
          <p:cNvSpPr txBox="1"/>
          <p:nvPr/>
        </p:nvSpPr>
        <p:spPr>
          <a:xfrm>
            <a:off x="7749640" y="5441981"/>
            <a:ext cx="4098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Make sure you have Mario selected as you open the ‘Animation’ tab</a:t>
            </a:r>
          </a:p>
        </p:txBody>
      </p:sp>
    </p:spTree>
    <p:extLst>
      <p:ext uri="{BB962C8B-B14F-4D97-AF65-F5344CB8AC3E}">
        <p14:creationId xmlns:p14="http://schemas.microsoft.com/office/powerpoint/2010/main" val="115049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9F1-7EBB-2AA8-C0E6-D5DE4634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Level </a:t>
            </a:r>
            <a:r>
              <a:rPr lang="en-GB" dirty="0" err="1"/>
              <a:t>tilemap</a:t>
            </a:r>
            <a:endParaRPr lang="en-GB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3401F3-7D25-B9A5-D25F-7BBA5B1CB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1" y="1984487"/>
            <a:ext cx="11951452" cy="3424419"/>
          </a:xfrm>
        </p:spPr>
      </p:pic>
    </p:spTree>
    <p:extLst>
      <p:ext uri="{BB962C8B-B14F-4D97-AF65-F5344CB8AC3E}">
        <p14:creationId xmlns:p14="http://schemas.microsoft.com/office/powerpoint/2010/main" val="3502250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6E920-E586-6E00-8041-CC30350AE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30D6-0576-B0B5-BCBE-8BAC43D9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7CA11B-0BBD-89C3-D495-11DD2BC5B0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9" t="23878" r="35610" b="20244"/>
          <a:stretch/>
        </p:blipFill>
        <p:spPr>
          <a:xfrm>
            <a:off x="619932" y="365124"/>
            <a:ext cx="10306373" cy="631569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29F6FE-BFCF-BF50-AA86-2041A85FFCB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937288"/>
            <a:ext cx="3115159" cy="3704552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201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2430-DBE6-050D-905F-E21BB25D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3161-BD48-B723-0888-7568382F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D7E164-8839-72A8-B568-3556F7C47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8" y="1876668"/>
            <a:ext cx="10942023" cy="3579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D02EB-E641-27E2-52C0-5E4A063C05CE}"/>
              </a:ext>
            </a:extLst>
          </p:cNvPr>
          <p:cNvSpPr txBox="1"/>
          <p:nvPr/>
        </p:nvSpPr>
        <p:spPr>
          <a:xfrm>
            <a:off x="2283866" y="5747608"/>
            <a:ext cx="9069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 found I needed a ‘copy’ of the first sprite at the end for a ‘smoother’ animation</a:t>
            </a:r>
          </a:p>
          <a:p>
            <a:r>
              <a:rPr lang="en-GB" dirty="0"/>
              <a:t>This is so Sprite 1 and Sprite 2 had roughly the same time in the loop.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9FC1D-18AB-7DAB-EF8D-459A9A5292EE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B7ECE-D1E0-830A-D3B6-6770DB7404C0}"/>
              </a:ext>
            </a:extLst>
          </p:cNvPr>
          <p:cNvSpPr txBox="1"/>
          <p:nvPr/>
        </p:nvSpPr>
        <p:spPr>
          <a:xfrm>
            <a:off x="10321028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EF651-F7DA-C3D1-6403-E65F7395F6CE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CF724F-DB24-2A21-642F-F597E720C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774" y="864542"/>
            <a:ext cx="919136" cy="9191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380793-3741-FDAA-F5A9-11405EB1A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632" y="864542"/>
            <a:ext cx="919136" cy="919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7FA4D2-39D8-CCB4-C3FE-CC61054BE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352" y="869462"/>
            <a:ext cx="919136" cy="91913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96C47A-9A0B-B86C-BE2D-CBD6BE301F5B}"/>
              </a:ext>
            </a:extLst>
          </p:cNvPr>
          <p:cNvCxnSpPr>
            <a:cxnSpLocks/>
          </p:cNvCxnSpPr>
          <p:nvPr/>
        </p:nvCxnSpPr>
        <p:spPr>
          <a:xfrm>
            <a:off x="8479247" y="3921071"/>
            <a:ext cx="883403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993F81-7DBC-FFAE-B417-83FBE561EA24}"/>
              </a:ext>
            </a:extLst>
          </p:cNvPr>
          <p:cNvCxnSpPr>
            <a:cxnSpLocks/>
          </p:cNvCxnSpPr>
          <p:nvPr/>
        </p:nvCxnSpPr>
        <p:spPr>
          <a:xfrm>
            <a:off x="9715685" y="3936569"/>
            <a:ext cx="883403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272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2F051-D36F-6B34-14FC-8270FDF4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AAEE-5843-DA7B-9EEB-F4A256B8C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A2296-3990-3538-7B3B-02BB87876511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0BFCC-BE9B-9A72-73BF-2D6D354B10F8}"/>
              </a:ext>
            </a:extLst>
          </p:cNvPr>
          <p:cNvSpPr txBox="1"/>
          <p:nvPr/>
        </p:nvSpPr>
        <p:spPr>
          <a:xfrm>
            <a:off x="10321028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EC199-37A6-3706-11B4-70608C20C203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5FC63C44-AF0C-C6C3-06F6-642DD490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00" y="0"/>
            <a:ext cx="8472921" cy="688759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B8B1C1-1013-E5F2-FCD0-5815D8668EA8}"/>
              </a:ext>
            </a:extLst>
          </p:cNvPr>
          <p:cNvCxnSpPr>
            <a:cxnSpLocks/>
          </p:cNvCxnSpPr>
          <p:nvPr/>
        </p:nvCxnSpPr>
        <p:spPr>
          <a:xfrm flipV="1">
            <a:off x="5966847" y="2448732"/>
            <a:ext cx="129153" cy="3518115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06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EB13-0616-8B3B-33A5-49897A22F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2D63-1B5F-1F11-DDEA-4C3DE7DC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99F22-7977-4D75-B2A1-F234F59F8883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7DB1F-250B-DD11-C53A-63438A370F86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D53749B-21DC-AE5F-F151-0673DE4D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89" y="0"/>
            <a:ext cx="9880425" cy="68926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4FF62B-B72B-9B1D-1699-C326E6630C95}"/>
              </a:ext>
            </a:extLst>
          </p:cNvPr>
          <p:cNvSpPr/>
          <p:nvPr/>
        </p:nvSpPr>
        <p:spPr>
          <a:xfrm>
            <a:off x="8043620" y="3220901"/>
            <a:ext cx="2557222" cy="3637099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639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F9EA-7DD1-2260-F930-25532910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F518-0800-F9E4-B58F-17B8845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14A03-708B-0EF9-8B51-E4383B2C441E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1302-76C2-61A6-65DA-BB49B09B870E}"/>
              </a:ext>
            </a:extLst>
          </p:cNvPr>
          <p:cNvSpPr txBox="1"/>
          <p:nvPr/>
        </p:nvSpPr>
        <p:spPr>
          <a:xfrm>
            <a:off x="10321028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B3133-D01C-EE66-71A1-47EA03B09654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9C2743-A5B2-71D4-72E7-CA7620444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8" y="-24370"/>
            <a:ext cx="11868340" cy="4828845"/>
          </a:xfrm>
          <a:prstGeom prst="rect">
            <a:avLst/>
          </a:prstGeom>
        </p:spPr>
      </p:pic>
      <p:pic>
        <p:nvPicPr>
          <p:cNvPr id="6" name="Picture 5" descr="A video game with a pyramid of blocks&#10;&#10;Description automatically generated with medium confidence">
            <a:extLst>
              <a:ext uri="{FF2B5EF4-FFF2-40B4-BE49-F238E27FC236}">
                <a16:creationId xmlns:a16="http://schemas.microsoft.com/office/drawing/2014/main" id="{44894011-01E1-A758-3704-62B5408AD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2" y="3334504"/>
            <a:ext cx="7951252" cy="35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07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AFB7-2E55-0C44-0CD6-EB138FBEC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BA41-3DEF-77CF-5AC3-E65FCB75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4BE16-8B52-D9FF-4F7A-A45C3F0AC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998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1527-DD9F-6A03-D2F6-4005B1DA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F7C3CC-5491-5725-217F-2EB8636A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8" t="17163"/>
          <a:stretch/>
        </p:blipFill>
        <p:spPr>
          <a:xfrm>
            <a:off x="2058811" y="3751564"/>
            <a:ext cx="9385283" cy="3106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2BE8C3-216E-CC4D-3731-668A2269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Camera – first extend the floor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7A705CE-20D9-42DC-83F7-81D8D72AE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11" y="1411111"/>
            <a:ext cx="7772400" cy="23404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86A731-BBE4-5BF6-4082-C859BE1B355E}"/>
              </a:ext>
            </a:extLst>
          </p:cNvPr>
          <p:cNvSpPr/>
          <p:nvPr/>
        </p:nvSpPr>
        <p:spPr>
          <a:xfrm>
            <a:off x="8252178" y="1998133"/>
            <a:ext cx="1579033" cy="738541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49F018-FD87-427A-A154-2F630490C4DB}"/>
              </a:ext>
            </a:extLst>
          </p:cNvPr>
          <p:cNvSpPr/>
          <p:nvPr/>
        </p:nvSpPr>
        <p:spPr>
          <a:xfrm>
            <a:off x="9707173" y="5102579"/>
            <a:ext cx="1579033" cy="530578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7D93D7-B3D8-8A73-2C4B-2ED017994CD0}"/>
              </a:ext>
            </a:extLst>
          </p:cNvPr>
          <p:cNvSpPr/>
          <p:nvPr/>
        </p:nvSpPr>
        <p:spPr>
          <a:xfrm>
            <a:off x="8777955" y="3761695"/>
            <a:ext cx="1912623" cy="674837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517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38D75-79B6-EEEC-9EAA-6493A7567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CC01-4447-FA80-DDFE-AB75102E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Camera – update your box collider!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2F1C293-6380-2EDF-B252-8378F703E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2" y="1611488"/>
            <a:ext cx="4483100" cy="447040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7C4A7A89-2009-EC49-9914-E3BC391D1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05" t="13996" r="23715" b="41446"/>
          <a:stretch/>
        </p:blipFill>
        <p:spPr>
          <a:xfrm>
            <a:off x="4679950" y="1914876"/>
            <a:ext cx="7475578" cy="37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37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2D3A-9CFE-939A-410F-B7C3145D0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5025-9FA4-8B34-142F-AED20687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Camera – locate the ‘Main Camera’ object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63E71DC-027B-D42D-839E-CAB1E6D2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1386118"/>
            <a:ext cx="11434135" cy="48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5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1BEB5-2C57-1537-4FA7-1C76B863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9E31-4A9C-FA8C-2925-77F5CE9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en-GB" dirty="0"/>
              <a:t>8. Camera – Drag the Main Camera onto Mario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DB11A3-7022-5520-3E7B-A5836EB4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8" y="1593850"/>
            <a:ext cx="3530600" cy="3670300"/>
          </a:xfrm>
          <a:prstGeom prst="rect">
            <a:avLst/>
          </a:prstGeom>
        </p:spPr>
      </p:pic>
      <p:pic>
        <p:nvPicPr>
          <p:cNvPr id="7" name="Picture 6" descr="A video game screen with a person in a video game&#10;&#10;Description automatically generated">
            <a:extLst>
              <a:ext uri="{FF2B5EF4-FFF2-40B4-BE49-F238E27FC236}">
                <a16:creationId xmlns:a16="http://schemas.microsoft.com/office/drawing/2014/main" id="{227971A3-394A-D27A-25AB-DDB085275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928" y="1593850"/>
            <a:ext cx="7772400" cy="3934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E5D2A9-64BC-1202-5A22-F3EFAFB807E5}"/>
              </a:ext>
            </a:extLst>
          </p:cNvPr>
          <p:cNvSpPr txBox="1"/>
          <p:nvPr/>
        </p:nvSpPr>
        <p:spPr>
          <a:xfrm>
            <a:off x="1990355" y="5939520"/>
            <a:ext cx="906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Then the camera should then move with Mario as he moves right</a:t>
            </a:r>
          </a:p>
        </p:txBody>
      </p:sp>
    </p:spTree>
    <p:extLst>
      <p:ext uri="{BB962C8B-B14F-4D97-AF65-F5344CB8AC3E}">
        <p14:creationId xmlns:p14="http://schemas.microsoft.com/office/powerpoint/2010/main" val="155823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y Technologies - Investor relations">
            <a:extLst>
              <a:ext uri="{FF2B5EF4-FFF2-40B4-BE49-F238E27FC236}">
                <a16:creationId xmlns:a16="http://schemas.microsoft.com/office/drawing/2014/main" id="{3E402998-1B02-D78B-99E8-A0852FA3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07" y="1582973"/>
            <a:ext cx="9314985" cy="32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11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FD14C-455A-6928-658F-51C5AC04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5523-58CC-23CF-C3E0-5762E952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77F70-F372-A576-46D7-1C0492299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 ✅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12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4B4A-91D0-4964-3170-F8C42C17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CE19-D016-B2F5-8AC0-0DC86271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4F5E-50FF-2916-4EAD-7E052D9A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97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83EF-9172-B13E-9C49-99B71D0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4582"/>
          </a:xfrm>
        </p:spPr>
        <p:txBody>
          <a:bodyPr>
            <a:normAutofit/>
          </a:bodyPr>
          <a:lstStyle/>
          <a:p>
            <a:r>
              <a:rPr lang="en-GB" dirty="0"/>
              <a:t>Level Design - load in Ground Block</a:t>
            </a:r>
            <a:br>
              <a:rPr lang="en-GB" dirty="0"/>
            </a:br>
            <a:r>
              <a:rPr lang="en-GB" dirty="0"/>
              <a:t>Pixels Per Unit = 16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259BBD-A816-5A04-A33D-C2442946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44" y="3289300"/>
            <a:ext cx="4648200" cy="3467100"/>
          </a:xfrm>
          <a:prstGeom prst="rect">
            <a:avLst/>
          </a:prstGeom>
        </p:spPr>
      </p:pic>
      <p:pic>
        <p:nvPicPr>
          <p:cNvPr id="7" name="Picture 6" descr="A screenshot of a video game console&#10;&#10;Description automatically generated">
            <a:extLst>
              <a:ext uri="{FF2B5EF4-FFF2-40B4-BE49-F238E27FC236}">
                <a16:creationId xmlns:a16="http://schemas.microsoft.com/office/drawing/2014/main" id="{298EA9B0-9FFB-6876-D7FF-3D47E6EC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6" y="3289300"/>
            <a:ext cx="6223000" cy="35687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6B2EF8-E823-633F-B61D-88E32CF9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44" y="1121821"/>
            <a:ext cx="3646451" cy="19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8E76-6CEC-87FD-B18C-C6350952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2D3F-BFB2-9355-D022-A222EAE3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‘Tiled’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2EDD52-CD0A-1225-945D-1B7285ED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4" y="1894236"/>
            <a:ext cx="4521200" cy="469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8848E1-01E9-86E7-B03F-85A29026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42" y="365125"/>
            <a:ext cx="4483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8443</TotalTime>
  <Words>1204</Words>
  <Application>Microsoft Macintosh PowerPoint</Application>
  <PresentationFormat>Widescreen</PresentationFormat>
  <Paragraphs>211</Paragraphs>
  <Slides>60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2013 - 2022 Theme</vt:lpstr>
      <vt:lpstr>Super Mario</vt:lpstr>
      <vt:lpstr>What are the characteristics of Super Mario Bros?</vt:lpstr>
      <vt:lpstr>Key characteristics (requirements)</vt:lpstr>
      <vt:lpstr>Steps / Requirements</vt:lpstr>
      <vt:lpstr>Unity Level tilemap</vt:lpstr>
      <vt:lpstr>PowerPoint Presentation</vt:lpstr>
      <vt:lpstr>Steps / Requirements</vt:lpstr>
      <vt:lpstr>Level Design - load in Ground Block Pixels Per Unit = 16 </vt:lpstr>
      <vt:lpstr>Select ‘Tiled’</vt:lpstr>
      <vt:lpstr>Tiled Draw Mode – 20 tiles wide x 2 high</vt:lpstr>
      <vt:lpstr>In Unity – Select Tiled</vt:lpstr>
      <vt:lpstr>Simple Level Design</vt:lpstr>
      <vt:lpstr>Steps / Requirements</vt:lpstr>
      <vt:lpstr>2. Mario Movement</vt:lpstr>
      <vt:lpstr>2. Mario Movement</vt:lpstr>
      <vt:lpstr>2. Mario Movement</vt:lpstr>
      <vt:lpstr>Steps / Requirements</vt:lpstr>
      <vt:lpstr>3. Object Detection – Colliders for Mario</vt:lpstr>
      <vt:lpstr>3. Object Detection – Colliders for Block</vt:lpstr>
      <vt:lpstr>3. Collision text – for visual cues</vt:lpstr>
      <vt:lpstr>3. Collision code in our C# Script - for visual cues</vt:lpstr>
      <vt:lpstr>3. Update parameters in the Inspector</vt:lpstr>
      <vt:lpstr>3. Change the TextMesh.text upon collision!</vt:lpstr>
      <vt:lpstr>Steps / Requirements</vt:lpstr>
      <vt:lpstr>4. Gravity / Jump – Mario</vt:lpstr>
      <vt:lpstr>4. Gravity / Jump – Check Ground tiles</vt:lpstr>
      <vt:lpstr>4. Gravity / Jump – Mario</vt:lpstr>
      <vt:lpstr>4. Gravity / Jump – C# Code</vt:lpstr>
      <vt:lpstr>4. Gravity / Jump – C# Code</vt:lpstr>
      <vt:lpstr>4. Gravity / Jump – Mario</vt:lpstr>
      <vt:lpstr>4. Gravity / Jump – Mario</vt:lpstr>
      <vt:lpstr>Steps / Requirements</vt:lpstr>
      <vt:lpstr>5. Goombas – set pixel per unit for asset</vt:lpstr>
      <vt:lpstr>5. Goombas + Block</vt:lpstr>
      <vt:lpstr>5. Goombas – add colliders</vt:lpstr>
      <vt:lpstr>5. Goombas – add C# Script</vt:lpstr>
      <vt:lpstr>5. Goombas – C# Code</vt:lpstr>
      <vt:lpstr>5. Goombas – C# Code</vt:lpstr>
      <vt:lpstr>5. Goombas – add script</vt:lpstr>
      <vt:lpstr>5. Goombas – alternate direction </vt:lpstr>
      <vt:lpstr>Steps / Requirements</vt:lpstr>
      <vt:lpstr>6. Jumping on Goombas – set tags</vt:lpstr>
      <vt:lpstr>6. Jumping on Goombas – modify the collision</vt:lpstr>
      <vt:lpstr>6. Goombas – C# Code</vt:lpstr>
      <vt:lpstr>6. Jumping on Goombas</vt:lpstr>
      <vt:lpstr>Steps / Requirements</vt:lpstr>
      <vt:lpstr>7. Animation</vt:lpstr>
      <vt:lpstr>7. Animation</vt:lpstr>
      <vt:lpstr>7. Animation</vt:lpstr>
      <vt:lpstr>7. Animation</vt:lpstr>
      <vt:lpstr>7. Animation</vt:lpstr>
      <vt:lpstr>7. Animation</vt:lpstr>
      <vt:lpstr>7. Animation</vt:lpstr>
      <vt:lpstr>7. Animation</vt:lpstr>
      <vt:lpstr>Steps / Requirements</vt:lpstr>
      <vt:lpstr>8. Camera – first extend the floor</vt:lpstr>
      <vt:lpstr>8. Camera – update your box collider!</vt:lpstr>
      <vt:lpstr>8. Camera – locate the ‘Main Camera’ object</vt:lpstr>
      <vt:lpstr>8. Camera – Drag the Main Camera onto Mario</vt:lpstr>
      <vt:lpstr>Steps /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90</cp:revision>
  <dcterms:created xsi:type="dcterms:W3CDTF">2023-10-14T07:18:20Z</dcterms:created>
  <dcterms:modified xsi:type="dcterms:W3CDTF">2024-11-19T09:50:02Z</dcterms:modified>
</cp:coreProperties>
</file>